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59" r:id="rId5"/>
    <p:sldId id="270" r:id="rId6"/>
    <p:sldId id="269" r:id="rId7"/>
    <p:sldId id="260" r:id="rId8"/>
    <p:sldId id="271" r:id="rId9"/>
    <p:sldId id="261" r:id="rId10"/>
    <p:sldId id="262" r:id="rId11"/>
    <p:sldId id="281" r:id="rId12"/>
    <p:sldId id="276" r:id="rId13"/>
    <p:sldId id="263" r:id="rId14"/>
    <p:sldId id="264" r:id="rId15"/>
    <p:sldId id="266" r:id="rId16"/>
    <p:sldId id="275" r:id="rId17"/>
    <p:sldId id="273" r:id="rId18"/>
    <p:sldId id="267" r:id="rId19"/>
    <p:sldId id="282" r:id="rId20"/>
    <p:sldId id="279" r:id="rId21"/>
    <p:sldId id="274" r:id="rId22"/>
    <p:sldId id="278" r:id="rId23"/>
    <p:sldId id="280" r:id="rId2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847BAA6-B2BD-4F90-975D-306F4CB8849B}" type="datetimeFigureOut">
              <a:rPr lang="ar-IQ" smtClean="0"/>
              <a:t>09/06/1443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22582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47BAA6-B2BD-4F90-975D-306F4CB8849B}" type="datetimeFigureOut">
              <a:rPr lang="ar-IQ" smtClean="0"/>
              <a:t>09/06/1443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105722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47BAA6-B2BD-4F90-975D-306F4CB8849B}" type="datetimeFigureOut">
              <a:rPr lang="ar-IQ" smtClean="0"/>
              <a:t>09/06/1443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317500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47BAA6-B2BD-4F90-975D-306F4CB8849B}" type="datetimeFigureOut">
              <a:rPr lang="ar-IQ" smtClean="0"/>
              <a:t>09/06/1443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1213380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7BAA6-B2BD-4F90-975D-306F4CB8849B}" type="datetimeFigureOut">
              <a:rPr lang="ar-IQ" smtClean="0"/>
              <a:t>09/06/1443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17991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847BAA6-B2BD-4F90-975D-306F4CB8849B}" type="datetimeFigureOut">
              <a:rPr lang="ar-IQ" smtClean="0"/>
              <a:t>09/06/1443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1104058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847BAA6-B2BD-4F90-975D-306F4CB8849B}" type="datetimeFigureOut">
              <a:rPr lang="ar-IQ" smtClean="0"/>
              <a:t>09/06/1443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340377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847BAA6-B2BD-4F90-975D-306F4CB8849B}" type="datetimeFigureOut">
              <a:rPr lang="ar-IQ" smtClean="0"/>
              <a:t>09/06/1443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30567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BAA6-B2BD-4F90-975D-306F4CB8849B}" type="datetimeFigureOut">
              <a:rPr lang="ar-IQ" smtClean="0"/>
              <a:t>09/06/1443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405984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47BAA6-B2BD-4F90-975D-306F4CB8849B}" type="datetimeFigureOut">
              <a:rPr lang="ar-IQ" smtClean="0"/>
              <a:t>09/06/1443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277636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47BAA6-B2BD-4F90-975D-306F4CB8849B}" type="datetimeFigureOut">
              <a:rPr lang="ar-IQ" smtClean="0"/>
              <a:t>09/06/1443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918227F-C590-40BC-814F-721C7A4946A8}" type="slidenum">
              <a:rPr lang="ar-IQ" smtClean="0"/>
              <a:t>‹#›</a:t>
            </a:fld>
            <a:endParaRPr lang="ar-IQ"/>
          </a:p>
        </p:txBody>
      </p:sp>
    </p:spTree>
    <p:extLst>
      <p:ext uri="{BB962C8B-B14F-4D97-AF65-F5344CB8AC3E}">
        <p14:creationId xmlns:p14="http://schemas.microsoft.com/office/powerpoint/2010/main" val="114676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7BAA6-B2BD-4F90-975D-306F4CB8849B}" type="datetimeFigureOut">
              <a:rPr lang="ar-IQ" smtClean="0"/>
              <a:t>09/06/1443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8227F-C590-40BC-814F-721C7A4946A8}" type="slidenum">
              <a:rPr lang="ar-IQ" smtClean="0"/>
              <a:t>‹#›</a:t>
            </a:fld>
            <a:endParaRPr lang="ar-IQ"/>
          </a:p>
        </p:txBody>
      </p:sp>
    </p:spTree>
    <p:extLst>
      <p:ext uri="{BB962C8B-B14F-4D97-AF65-F5344CB8AC3E}">
        <p14:creationId xmlns:p14="http://schemas.microsoft.com/office/powerpoint/2010/main" val="1080387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solidFill>
                  <a:srgbClr val="FF0000"/>
                </a:solidFill>
              </a:rPr>
              <a:t>Lec. 12</a:t>
            </a:r>
            <a:br>
              <a:rPr lang="en-US" sz="4400" b="1" dirty="0" smtClean="0">
                <a:solidFill>
                  <a:srgbClr val="FF0000"/>
                </a:solidFill>
              </a:rPr>
            </a:br>
            <a:r>
              <a:rPr lang="en-US" sz="6600" b="1" dirty="0" smtClean="0">
                <a:solidFill>
                  <a:srgbClr val="FF0000"/>
                </a:solidFill>
              </a:rPr>
              <a:t>Root formation </a:t>
            </a:r>
            <a:endParaRPr lang="ar-IQ" sz="6600" b="1" dirty="0">
              <a:solidFill>
                <a:srgbClr val="FF0000"/>
              </a:solidFill>
            </a:endParaRPr>
          </a:p>
        </p:txBody>
      </p:sp>
      <p:sp>
        <p:nvSpPr>
          <p:cNvPr id="3" name="Subtitle 2"/>
          <p:cNvSpPr>
            <a:spLocks noGrp="1"/>
          </p:cNvSpPr>
          <p:nvPr>
            <p:ph type="subTitle" idx="1"/>
          </p:nvPr>
        </p:nvSpPr>
        <p:spPr/>
        <p:txBody>
          <a:bodyPr>
            <a:normAutofit lnSpcReduction="10000"/>
          </a:bodyPr>
          <a:lstStyle/>
          <a:p>
            <a:pPr lvl="0"/>
            <a:r>
              <a:rPr lang="en-US" dirty="0" smtClean="0">
                <a:solidFill>
                  <a:prstClr val="black"/>
                </a:solidFill>
              </a:rPr>
              <a:t>Sura </a:t>
            </a:r>
            <a:r>
              <a:rPr lang="en-US" dirty="0">
                <a:solidFill>
                  <a:prstClr val="black"/>
                </a:solidFill>
              </a:rPr>
              <a:t>Haddad</a:t>
            </a:r>
          </a:p>
          <a:p>
            <a:pPr lvl="0"/>
            <a:r>
              <a:rPr lang="en-US" dirty="0" err="1">
                <a:solidFill>
                  <a:prstClr val="black"/>
                </a:solidFill>
              </a:rPr>
              <a:t>Msc</a:t>
            </a:r>
            <a:r>
              <a:rPr lang="en-US" dirty="0">
                <a:solidFill>
                  <a:prstClr val="black"/>
                </a:solidFill>
              </a:rPr>
              <a:t> in Histology </a:t>
            </a:r>
          </a:p>
          <a:p>
            <a:pPr lvl="0"/>
            <a:r>
              <a:rPr lang="en-US" dirty="0">
                <a:solidFill>
                  <a:prstClr val="black"/>
                </a:solidFill>
              </a:rPr>
              <a:t>Collage of Dentistry ,University of </a:t>
            </a:r>
            <a:r>
              <a:rPr lang="en-US" dirty="0" err="1">
                <a:solidFill>
                  <a:prstClr val="black"/>
                </a:solidFill>
              </a:rPr>
              <a:t>Basrah</a:t>
            </a:r>
            <a:r>
              <a:rPr lang="en-US" dirty="0">
                <a:solidFill>
                  <a:prstClr val="black"/>
                </a:solidFill>
              </a:rPr>
              <a:t> </a:t>
            </a:r>
          </a:p>
          <a:p>
            <a:pPr lvl="0"/>
            <a:r>
              <a:rPr lang="en-US" dirty="0">
                <a:solidFill>
                  <a:prstClr val="black"/>
                </a:solidFill>
              </a:rPr>
              <a:t>Department of Oral Diagnosis</a:t>
            </a:r>
            <a:endParaRPr lang="ar-IQ" dirty="0"/>
          </a:p>
        </p:txBody>
      </p:sp>
    </p:spTree>
    <p:extLst>
      <p:ext uri="{BB962C8B-B14F-4D97-AF65-F5344CB8AC3E}">
        <p14:creationId xmlns:p14="http://schemas.microsoft.com/office/powerpoint/2010/main" val="906635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normAutofit/>
          </a:bodyPr>
          <a:lstStyle/>
          <a:p>
            <a:r>
              <a:rPr lang="en-US" b="1" dirty="0" smtClean="0">
                <a:solidFill>
                  <a:srgbClr val="FF0000"/>
                </a:solidFill>
              </a:rPr>
              <a:t>Formation of multi-root</a:t>
            </a:r>
            <a:endParaRPr lang="ar-IQ" b="1" dirty="0">
              <a:solidFill>
                <a:srgbClr val="FF0000"/>
              </a:solidFill>
            </a:endParaRPr>
          </a:p>
        </p:txBody>
      </p:sp>
      <p:sp>
        <p:nvSpPr>
          <p:cNvPr id="3" name="Content Placeholder 2"/>
          <p:cNvSpPr>
            <a:spLocks noGrp="1"/>
          </p:cNvSpPr>
          <p:nvPr>
            <p:ph idx="1"/>
          </p:nvPr>
        </p:nvSpPr>
        <p:spPr>
          <a:xfrm>
            <a:off x="838200" y="1551709"/>
            <a:ext cx="10515600" cy="4625254"/>
          </a:xfrm>
        </p:spPr>
        <p:txBody>
          <a:bodyPr/>
          <a:lstStyle/>
          <a:p>
            <a:r>
              <a:rPr lang="en-US" dirty="0" smtClean="0"/>
              <a:t>When the </a:t>
            </a:r>
            <a:r>
              <a:rPr lang="en-US" dirty="0" err="1" smtClean="0"/>
              <a:t>Hertwig’s</a:t>
            </a:r>
            <a:r>
              <a:rPr lang="en-US" dirty="0" smtClean="0"/>
              <a:t> epithelial root sheath formed from a double layer of inner and outer enamel epithelium</a:t>
            </a:r>
          </a:p>
          <a:p>
            <a:r>
              <a:rPr lang="en-US" dirty="0" smtClean="0"/>
              <a:t>This sheath grows around the dental papilla between the dental papilla and dental follicle.</a:t>
            </a:r>
          </a:p>
          <a:p>
            <a:r>
              <a:rPr lang="en-US" dirty="0" smtClean="0"/>
              <a:t>Differential growth of the epithelial diaphragm in multi rooted teeth causes the division of the trunk into 2or 3 roots.</a:t>
            </a:r>
          </a:p>
          <a:p>
            <a:r>
              <a:rPr lang="en-US" dirty="0" smtClean="0"/>
              <a:t>Two tongues like extension of the horizontal diaphragm develop in teeth with2roots and 3 tongues like extension develop in teeth with 3 roots.</a:t>
            </a:r>
            <a:endParaRPr lang="ar-IQ" dirty="0"/>
          </a:p>
        </p:txBody>
      </p:sp>
    </p:spTree>
    <p:extLst>
      <p:ext uri="{BB962C8B-B14F-4D97-AF65-F5344CB8AC3E}">
        <p14:creationId xmlns:p14="http://schemas.microsoft.com/office/powerpoint/2010/main" val="366638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9782" y="547432"/>
            <a:ext cx="6137563" cy="5629531"/>
          </a:xfrm>
        </p:spPr>
      </p:pic>
    </p:spTree>
    <p:extLst>
      <p:ext uri="{BB962C8B-B14F-4D97-AF65-F5344CB8AC3E}">
        <p14:creationId xmlns:p14="http://schemas.microsoft.com/office/powerpoint/2010/main" val="52729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732805" y="2109160"/>
            <a:ext cx="3099479" cy="33409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0018" y="2109160"/>
            <a:ext cx="5154013" cy="3492646"/>
          </a:xfrm>
          <a:prstGeom prst="rect">
            <a:avLst/>
          </a:prstGeom>
        </p:spPr>
      </p:pic>
    </p:spTree>
    <p:extLst>
      <p:ext uri="{BB962C8B-B14F-4D97-AF65-F5344CB8AC3E}">
        <p14:creationId xmlns:p14="http://schemas.microsoft.com/office/powerpoint/2010/main" val="2360994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free ends of these horizontal epithelial flaps grow toward each other and fuse.</a:t>
            </a:r>
          </a:p>
          <a:p>
            <a:r>
              <a:rPr lang="en-US" dirty="0" smtClean="0"/>
              <a:t>The pulpal surface of the dividing epithelial bridges, dentin formation and on the periphery of each opening</a:t>
            </a:r>
          </a:p>
          <a:p>
            <a:r>
              <a:rPr lang="en-US" dirty="0" smtClean="0"/>
              <a:t>The root sheath determines whether a tooth has single or multiple roots , short or long and curved or straight.</a:t>
            </a:r>
            <a:endParaRPr lang="ar-IQ" dirty="0"/>
          </a:p>
        </p:txBody>
      </p:sp>
    </p:spTree>
    <p:extLst>
      <p:ext uri="{BB962C8B-B14F-4D97-AF65-F5344CB8AC3E}">
        <p14:creationId xmlns:p14="http://schemas.microsoft.com/office/powerpoint/2010/main" val="4241079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p:spPr>
        <p:txBody>
          <a:bodyPr/>
          <a:lstStyle/>
          <a:p>
            <a:r>
              <a:rPr lang="en-US" b="1" dirty="0" smtClean="0">
                <a:solidFill>
                  <a:srgbClr val="FF0000"/>
                </a:solidFill>
              </a:rPr>
              <a:t>Single root formation:</a:t>
            </a:r>
            <a:endParaRPr lang="ar-IQ" b="1" dirty="0">
              <a:solidFill>
                <a:srgbClr val="FF0000"/>
              </a:solidFill>
            </a:endParaRPr>
          </a:p>
        </p:txBody>
      </p:sp>
      <p:sp>
        <p:nvSpPr>
          <p:cNvPr id="3" name="Content Placeholder 2"/>
          <p:cNvSpPr>
            <a:spLocks noGrp="1"/>
          </p:cNvSpPr>
          <p:nvPr>
            <p:ph idx="1"/>
          </p:nvPr>
        </p:nvSpPr>
        <p:spPr>
          <a:xfrm>
            <a:off x="838200" y="1274618"/>
            <a:ext cx="10515600" cy="4902345"/>
          </a:xfrm>
        </p:spPr>
        <p:txBody>
          <a:bodyPr/>
          <a:lstStyle/>
          <a:p>
            <a:r>
              <a:rPr lang="en-US" dirty="0" smtClean="0"/>
              <a:t>The root sheath grows like cuff or tube around the newly forming pulp.</a:t>
            </a:r>
          </a:p>
          <a:p>
            <a:r>
              <a:rPr lang="en-US" dirty="0" smtClean="0"/>
              <a:t>Development of multi- rooted teeth takes place in a same manner until the furcation area.</a:t>
            </a:r>
          </a:p>
          <a:p>
            <a:r>
              <a:rPr lang="en-US" dirty="0" smtClean="0"/>
              <a:t>When the furcation area is reached the epithelial diaphragm develops tongue like extensions </a:t>
            </a:r>
            <a:r>
              <a:rPr lang="en-US" dirty="0" smtClean="0"/>
              <a:t>that grow. </a:t>
            </a:r>
            <a:endParaRPr lang="en-US" dirty="0" smtClean="0"/>
          </a:p>
        </p:txBody>
      </p:sp>
    </p:spTree>
    <p:extLst>
      <p:ext uri="{BB962C8B-B14F-4D97-AF65-F5344CB8AC3E}">
        <p14:creationId xmlns:p14="http://schemas.microsoft.com/office/powerpoint/2010/main" val="3697772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7201"/>
          </a:xfrm>
        </p:spPr>
        <p:txBody>
          <a:bodyPr>
            <a:normAutofit/>
          </a:bodyPr>
          <a:lstStyle/>
          <a:p>
            <a:r>
              <a:rPr lang="en-US" b="1" dirty="0" smtClean="0">
                <a:solidFill>
                  <a:srgbClr val="FF0000"/>
                </a:solidFill>
              </a:rPr>
              <a:t>Fate of epithelial root sheath:</a:t>
            </a:r>
            <a:endParaRPr lang="ar-IQ" b="1" dirty="0">
              <a:solidFill>
                <a:srgbClr val="FF0000"/>
              </a:solidFill>
            </a:endParaRPr>
          </a:p>
        </p:txBody>
      </p:sp>
      <p:sp>
        <p:nvSpPr>
          <p:cNvPr id="3" name="Content Placeholder 2"/>
          <p:cNvSpPr>
            <a:spLocks noGrp="1"/>
          </p:cNvSpPr>
          <p:nvPr>
            <p:ph idx="1"/>
          </p:nvPr>
        </p:nvSpPr>
        <p:spPr>
          <a:xfrm>
            <a:off x="838200" y="1523999"/>
            <a:ext cx="10515600" cy="4652963"/>
          </a:xfrm>
        </p:spPr>
        <p:txBody>
          <a:bodyPr/>
          <a:lstStyle/>
          <a:p>
            <a:r>
              <a:rPr lang="en-US" dirty="0" smtClean="0"/>
              <a:t>After dentin formation in root takes place, the epithelial root sheath breaks down and its  remnants migrate away from the dentinal surface</a:t>
            </a:r>
          </a:p>
          <a:p>
            <a:r>
              <a:rPr lang="en-US" dirty="0" smtClean="0"/>
              <a:t>They lie in the periodontal ligament and called epithelial rests of </a:t>
            </a:r>
            <a:r>
              <a:rPr lang="en-US" dirty="0" err="1" smtClean="0"/>
              <a:t>Malassez</a:t>
            </a:r>
            <a:endParaRPr lang="en-US" dirty="0" smtClean="0"/>
          </a:p>
          <a:p>
            <a:r>
              <a:rPr lang="en-US" dirty="0" smtClean="0"/>
              <a:t>The epithelial rests of </a:t>
            </a:r>
            <a:r>
              <a:rPr lang="en-US" dirty="0" err="1" smtClean="0"/>
              <a:t>Malassez</a:t>
            </a:r>
            <a:r>
              <a:rPr lang="en-US" dirty="0" smtClean="0"/>
              <a:t> are found in the periodontal ligament through out the life</a:t>
            </a:r>
          </a:p>
          <a:p>
            <a:r>
              <a:rPr lang="en-US" dirty="0" smtClean="0"/>
              <a:t>When there is chronic inflammation the epithelial cell rest of </a:t>
            </a:r>
            <a:r>
              <a:rPr lang="en-US" dirty="0" err="1" smtClean="0"/>
              <a:t>Malassez</a:t>
            </a:r>
            <a:r>
              <a:rPr lang="en-US" dirty="0" smtClean="0"/>
              <a:t> proliferate into cysts and </a:t>
            </a:r>
            <a:r>
              <a:rPr lang="en-US" dirty="0" err="1" smtClean="0"/>
              <a:t>tumours</a:t>
            </a:r>
            <a:endParaRPr lang="ar-IQ" dirty="0"/>
          </a:p>
        </p:txBody>
      </p:sp>
    </p:spTree>
    <p:extLst>
      <p:ext uri="{BB962C8B-B14F-4D97-AF65-F5344CB8AC3E}">
        <p14:creationId xmlns:p14="http://schemas.microsoft.com/office/powerpoint/2010/main" val="4104056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0183" y="1039091"/>
            <a:ext cx="7051962" cy="4876800"/>
          </a:xfrm>
        </p:spPr>
      </p:pic>
    </p:spTree>
    <p:extLst>
      <p:ext uri="{BB962C8B-B14F-4D97-AF65-F5344CB8AC3E}">
        <p14:creationId xmlns:p14="http://schemas.microsoft.com/office/powerpoint/2010/main" val="2605249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0182" y="720437"/>
            <a:ext cx="4703617" cy="471054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883" y="720437"/>
            <a:ext cx="5008861" cy="4710546"/>
          </a:xfrm>
          <a:prstGeom prst="rect">
            <a:avLst/>
          </a:prstGeom>
        </p:spPr>
      </p:pic>
    </p:spTree>
    <p:extLst>
      <p:ext uri="{BB962C8B-B14F-4D97-AF65-F5344CB8AC3E}">
        <p14:creationId xmlns:p14="http://schemas.microsoft.com/office/powerpoint/2010/main" val="497365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r>
              <a:rPr lang="en-US" b="1" dirty="0" smtClean="0">
                <a:solidFill>
                  <a:srgbClr val="FF0000"/>
                </a:solidFill>
              </a:rPr>
              <a:t>Root formation anomalies:</a:t>
            </a:r>
            <a:endParaRPr lang="ar-IQ" b="1" dirty="0">
              <a:solidFill>
                <a:srgbClr val="FF0000"/>
              </a:solidFill>
            </a:endParaRPr>
          </a:p>
        </p:txBody>
      </p:sp>
      <p:sp>
        <p:nvSpPr>
          <p:cNvPr id="3" name="Content Placeholder 2"/>
          <p:cNvSpPr>
            <a:spLocks noGrp="1"/>
          </p:cNvSpPr>
          <p:nvPr>
            <p:ph idx="1"/>
          </p:nvPr>
        </p:nvSpPr>
        <p:spPr>
          <a:xfrm>
            <a:off x="838200" y="1330036"/>
            <a:ext cx="10515600" cy="4846927"/>
          </a:xfrm>
        </p:spPr>
        <p:txBody>
          <a:bodyPr/>
          <a:lstStyle/>
          <a:p>
            <a:r>
              <a:rPr lang="en-US" dirty="0" smtClean="0"/>
              <a:t>If the continuity of the root sheath is broken before the dentin is formed it result in missing or abnormal epithelial cells.</a:t>
            </a:r>
          </a:p>
          <a:p>
            <a:r>
              <a:rPr lang="en-US" dirty="0" smtClean="0"/>
              <a:t>When the epithelial cells are missing the odontoblasts do not differentiate and dentin doesn’t form opposite the defect that occurred in the root sheath</a:t>
            </a:r>
          </a:p>
          <a:p>
            <a:r>
              <a:rPr lang="en-US" dirty="0" smtClean="0"/>
              <a:t>The result will be a small lateral canal ,this lateral canal called accessory canal</a:t>
            </a:r>
          </a:p>
          <a:p>
            <a:r>
              <a:rPr lang="en-US" dirty="0" smtClean="0"/>
              <a:t>Accessory canals connect the main root canal with the periodontal ligament they contact each</a:t>
            </a:r>
            <a:endParaRPr lang="ar-IQ" dirty="0"/>
          </a:p>
        </p:txBody>
      </p:sp>
    </p:spTree>
    <p:extLst>
      <p:ext uri="{BB962C8B-B14F-4D97-AF65-F5344CB8AC3E}">
        <p14:creationId xmlns:p14="http://schemas.microsoft.com/office/powerpoint/2010/main" val="3514320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4146" y="1011382"/>
            <a:ext cx="6234546" cy="5264727"/>
          </a:xfrm>
        </p:spPr>
      </p:pic>
    </p:spTree>
    <p:extLst>
      <p:ext uri="{BB962C8B-B14F-4D97-AF65-F5344CB8AC3E}">
        <p14:creationId xmlns:p14="http://schemas.microsoft.com/office/powerpoint/2010/main" val="2466543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1273"/>
            <a:ext cx="10515600" cy="5345690"/>
          </a:xfrm>
        </p:spPr>
        <p:txBody>
          <a:bodyPr/>
          <a:lstStyle/>
          <a:p>
            <a:r>
              <a:rPr lang="en-US" dirty="0" smtClean="0"/>
              <a:t>After enamel and dentin formation reached to the future </a:t>
            </a:r>
            <a:r>
              <a:rPr lang="en-US" dirty="0" err="1" smtClean="0"/>
              <a:t>cementoenamel</a:t>
            </a:r>
            <a:r>
              <a:rPr lang="en-US" dirty="0" smtClean="0"/>
              <a:t> junction the development of roots begin.</a:t>
            </a:r>
          </a:p>
          <a:p>
            <a:r>
              <a:rPr lang="en-US" dirty="0" smtClean="0"/>
              <a:t>The enamel organ are very important part in this stage of root development by forming </a:t>
            </a:r>
            <a:r>
              <a:rPr lang="en-US" dirty="0" err="1" smtClean="0"/>
              <a:t>Hertwig’s</a:t>
            </a:r>
            <a:r>
              <a:rPr lang="en-US" dirty="0" smtClean="0"/>
              <a:t> epithelial root sheath in cervical loop</a:t>
            </a:r>
          </a:p>
          <a:p>
            <a:r>
              <a:rPr lang="en-US" dirty="0" smtClean="0"/>
              <a:t>The HERS molds the shape of the roots and initiates radicular dentin formation.</a:t>
            </a:r>
          </a:p>
          <a:p>
            <a:r>
              <a:rPr lang="en-US" dirty="0" err="1" smtClean="0"/>
              <a:t>Hertwig’s</a:t>
            </a:r>
            <a:r>
              <a:rPr lang="en-US" dirty="0" smtClean="0"/>
              <a:t> epithelial root sheath consist from the outer and inner enamel epithelia only.</a:t>
            </a:r>
          </a:p>
          <a:p>
            <a:pPr marL="0" indent="0">
              <a:buNone/>
            </a:pPr>
            <a:endParaRPr lang="ar-IQ" dirty="0"/>
          </a:p>
        </p:txBody>
      </p:sp>
    </p:spTree>
    <p:extLst>
      <p:ext uri="{BB962C8B-B14F-4D97-AF65-F5344CB8AC3E}">
        <p14:creationId xmlns:p14="http://schemas.microsoft.com/office/powerpoint/2010/main" val="737330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77890" y="1027906"/>
            <a:ext cx="4675909" cy="472439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037" y="1027906"/>
            <a:ext cx="4874130" cy="4874130"/>
          </a:xfrm>
          <a:prstGeom prst="rect">
            <a:avLst/>
          </a:prstGeom>
        </p:spPr>
      </p:pic>
    </p:spTree>
    <p:extLst>
      <p:ext uri="{BB962C8B-B14F-4D97-AF65-F5344CB8AC3E}">
        <p14:creationId xmlns:p14="http://schemas.microsoft.com/office/powerpoint/2010/main" val="2148536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the epithelial root sheath does not degenerate at the proper time and remain stuck to the surface of the root dentin then that area becomes devoid of cementum.</a:t>
            </a:r>
          </a:p>
          <a:p>
            <a:r>
              <a:rPr lang="en-US" dirty="0" smtClean="0"/>
              <a:t>The area of root without cementum can be a cause of sensitivity if there is gingival recession  </a:t>
            </a:r>
            <a:endParaRPr lang="ar-IQ" dirty="0"/>
          </a:p>
        </p:txBody>
      </p:sp>
    </p:spTree>
    <p:extLst>
      <p:ext uri="{BB962C8B-B14F-4D97-AF65-F5344CB8AC3E}">
        <p14:creationId xmlns:p14="http://schemas.microsoft.com/office/powerpoint/2010/main" val="3309330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1052946"/>
            <a:ext cx="7675418" cy="5001490"/>
          </a:xfrm>
        </p:spPr>
      </p:pic>
    </p:spTree>
    <p:extLst>
      <p:ext uri="{BB962C8B-B14F-4D97-AF65-F5344CB8AC3E}">
        <p14:creationId xmlns:p14="http://schemas.microsoft.com/office/powerpoint/2010/main" val="1261333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5055" y="1690688"/>
            <a:ext cx="8188036" cy="3205956"/>
          </a:xfrm>
        </p:spPr>
      </p:pic>
    </p:spTree>
    <p:extLst>
      <p:ext uri="{BB962C8B-B14F-4D97-AF65-F5344CB8AC3E}">
        <p14:creationId xmlns:p14="http://schemas.microsoft.com/office/powerpoint/2010/main" val="2352128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3091" y="581891"/>
            <a:ext cx="7027676" cy="5306291"/>
          </a:xfrm>
        </p:spPr>
      </p:pic>
    </p:spTree>
    <p:extLst>
      <p:ext uri="{BB962C8B-B14F-4D97-AF65-F5344CB8AC3E}">
        <p14:creationId xmlns:p14="http://schemas.microsoft.com/office/powerpoint/2010/main" val="2537968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2836"/>
            <a:ext cx="10515600" cy="5304127"/>
          </a:xfrm>
        </p:spPr>
        <p:txBody>
          <a:bodyPr/>
          <a:lstStyle/>
          <a:p>
            <a:r>
              <a:rPr lang="en-US" dirty="0" smtClean="0"/>
              <a:t>Before the starting of root formation the cervical loop forms the epithelium diaphragm</a:t>
            </a:r>
          </a:p>
          <a:p>
            <a:r>
              <a:rPr lang="en-US" dirty="0" smtClean="0"/>
              <a:t>In the future </a:t>
            </a:r>
            <a:r>
              <a:rPr lang="en-US" dirty="0" err="1" smtClean="0"/>
              <a:t>cementoenamel</a:t>
            </a:r>
            <a:r>
              <a:rPr lang="en-US" dirty="0" smtClean="0"/>
              <a:t> junction the cervical loop bend into a horizontal </a:t>
            </a:r>
            <a:r>
              <a:rPr lang="en-US" dirty="0" smtClean="0"/>
              <a:t>plane and form the epithelial diaphragm</a:t>
            </a:r>
            <a:endParaRPr lang="en-US" dirty="0" smtClean="0"/>
          </a:p>
          <a:p>
            <a:r>
              <a:rPr lang="en-US" dirty="0" smtClean="0"/>
              <a:t>This diaphragm narrowing the wide cervical opening of the tooth germ.</a:t>
            </a:r>
          </a:p>
          <a:p>
            <a:r>
              <a:rPr lang="en-US" dirty="0" smtClean="0"/>
              <a:t>The plane of the  diaphragm remains relatively fixed within the development and growth of the root.</a:t>
            </a:r>
          </a:p>
          <a:p>
            <a:r>
              <a:rPr lang="en-US" dirty="0" smtClean="0"/>
              <a:t>At the same time the proliferation of the cells of the epithelial diaphragm is accompanied by proliferation of the C.T. of the pulp.in the area adjacent to the diaphragm.</a:t>
            </a:r>
          </a:p>
        </p:txBody>
      </p:sp>
    </p:spTree>
    <p:extLst>
      <p:ext uri="{BB962C8B-B14F-4D97-AF65-F5344CB8AC3E}">
        <p14:creationId xmlns:p14="http://schemas.microsoft.com/office/powerpoint/2010/main" val="3513629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9564" y="342262"/>
            <a:ext cx="6359236" cy="5767593"/>
          </a:xfrm>
        </p:spPr>
      </p:pic>
    </p:spTree>
    <p:extLst>
      <p:ext uri="{BB962C8B-B14F-4D97-AF65-F5344CB8AC3E}">
        <p14:creationId xmlns:p14="http://schemas.microsoft.com/office/powerpoint/2010/main" val="3741785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02327"/>
            <a:ext cx="10369480" cy="4973994"/>
          </a:xfrm>
        </p:spPr>
      </p:pic>
    </p:spTree>
    <p:extLst>
      <p:ext uri="{BB962C8B-B14F-4D97-AF65-F5344CB8AC3E}">
        <p14:creationId xmlns:p14="http://schemas.microsoft.com/office/powerpoint/2010/main" val="105758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9091"/>
            <a:ext cx="10515600" cy="5137872"/>
          </a:xfrm>
        </p:spPr>
        <p:txBody>
          <a:bodyPr>
            <a:normAutofit lnSpcReduction="10000"/>
          </a:bodyPr>
          <a:lstStyle/>
          <a:p>
            <a:r>
              <a:rPr lang="en-US" dirty="0" smtClean="0"/>
              <a:t>After form the HERS the undifferentiated mesenchymal cells in the dental pulp induction by the inner epithelial cells to form odontoblast to formation the root dentin </a:t>
            </a:r>
          </a:p>
          <a:p>
            <a:r>
              <a:rPr lang="en-US" dirty="0" smtClean="0"/>
              <a:t>The differentiation of odontoblasts and the formation of dentin follow the lengthening of the root sheath.</a:t>
            </a:r>
          </a:p>
          <a:p>
            <a:r>
              <a:rPr lang="en-US" dirty="0" smtClean="0"/>
              <a:t>At the same time the C.T. of the dental </a:t>
            </a:r>
            <a:r>
              <a:rPr lang="en-US" dirty="0" err="1" smtClean="0"/>
              <a:t>follicale</a:t>
            </a:r>
            <a:r>
              <a:rPr lang="en-US" dirty="0" smtClean="0"/>
              <a:t> surrounding the root sheath proliferates and invades the continuous double epithelial layer (</a:t>
            </a:r>
            <a:r>
              <a:rPr lang="en-US" dirty="0" err="1" smtClean="0"/>
              <a:t>Hertwig’s</a:t>
            </a:r>
            <a:r>
              <a:rPr lang="en-US" dirty="0" smtClean="0"/>
              <a:t> epithelial root sheath)and dividing it into a network of epithelial strands.</a:t>
            </a:r>
          </a:p>
          <a:p>
            <a:r>
              <a:rPr lang="en-US" dirty="0" smtClean="0"/>
              <a:t>Then the epithelium is moved away from the surface of the dentin so that C.T. cells come into contact with the outer surface of the dentin of the root and differentiate into </a:t>
            </a:r>
            <a:r>
              <a:rPr lang="en-US" dirty="0" err="1" smtClean="0"/>
              <a:t>cementoblast</a:t>
            </a:r>
            <a:r>
              <a:rPr lang="en-US" dirty="0"/>
              <a:t> </a:t>
            </a:r>
            <a:r>
              <a:rPr lang="en-US" dirty="0" smtClean="0"/>
              <a:t>which deposit a layer of cementum onto the surface of the root dentin.</a:t>
            </a:r>
          </a:p>
          <a:p>
            <a:endParaRPr lang="ar-IQ" dirty="0"/>
          </a:p>
        </p:txBody>
      </p:sp>
    </p:spTree>
    <p:extLst>
      <p:ext uri="{BB962C8B-B14F-4D97-AF65-F5344CB8AC3E}">
        <p14:creationId xmlns:p14="http://schemas.microsoft.com/office/powerpoint/2010/main" val="413883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2109" y="1205346"/>
            <a:ext cx="10526669" cy="4315186"/>
          </a:xfrm>
        </p:spPr>
      </p:pic>
    </p:spTree>
    <p:extLst>
      <p:ext uri="{BB962C8B-B14F-4D97-AF65-F5344CB8AC3E}">
        <p14:creationId xmlns:p14="http://schemas.microsoft.com/office/powerpoint/2010/main" val="1314468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last stage of root development the proliferation of the epithelium in the diaphragm lags behind that of the pulpal C.T.</a:t>
            </a:r>
          </a:p>
          <a:p>
            <a:r>
              <a:rPr lang="en-US" dirty="0" smtClean="0"/>
              <a:t>The wide apical foramen is reduced the width of the diaphragmatic opening itself. </a:t>
            </a:r>
          </a:p>
          <a:p>
            <a:r>
              <a:rPr lang="en-US" dirty="0" smtClean="0"/>
              <a:t>Later is further narrowed by apposition of dentin and cementum to the apex of the root.</a:t>
            </a:r>
            <a:endParaRPr lang="ar-IQ" dirty="0"/>
          </a:p>
        </p:txBody>
      </p:sp>
    </p:spTree>
    <p:extLst>
      <p:ext uri="{BB962C8B-B14F-4D97-AF65-F5344CB8AC3E}">
        <p14:creationId xmlns:p14="http://schemas.microsoft.com/office/powerpoint/2010/main" val="354673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3045</TotalTime>
  <Words>742</Words>
  <Application>Microsoft Office PowerPoint</Application>
  <PresentationFormat>Widescreen</PresentationFormat>
  <Paragraphs>45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Lec. 12 Root formation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Formation of multi-root</vt:lpstr>
      <vt:lpstr>PowerPoint Presentation</vt:lpstr>
      <vt:lpstr>PowerPoint Presentation</vt:lpstr>
      <vt:lpstr>PowerPoint Presentation</vt:lpstr>
      <vt:lpstr>Single root formation:</vt:lpstr>
      <vt:lpstr>Fate of epithelial root sheath:</vt:lpstr>
      <vt:lpstr>PowerPoint Presentation</vt:lpstr>
      <vt:lpstr>PowerPoint Presentation</vt:lpstr>
      <vt:lpstr>Root formation anomalies:</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 Root formation </dc:title>
  <dc:creator>Sura</dc:creator>
  <cp:lastModifiedBy>Sura</cp:lastModifiedBy>
  <cp:revision>36</cp:revision>
  <dcterms:created xsi:type="dcterms:W3CDTF">2022-01-10T17:44:59Z</dcterms:created>
  <dcterms:modified xsi:type="dcterms:W3CDTF">2022-01-13T06:29:38Z</dcterms:modified>
</cp:coreProperties>
</file>